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7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1122" y="3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AAF53C6B-5943-44AA-B2FC-3CE0449C7AAC}" type="datetimeFigureOut">
              <a:rPr lang="fr-FR" smtClean="0"/>
              <a:t>08/06/2015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126E28E1-C781-469C-9AC7-912D2B90A22E}" type="slidenum">
              <a:rPr lang="fr-FR" smtClean="0"/>
              <a:t>‹N°›</a:t>
            </a:fld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39552" y="1196753"/>
            <a:ext cx="7772400" cy="2016224"/>
          </a:xfrm>
        </p:spPr>
        <p:txBody>
          <a:bodyPr>
            <a:normAutofit/>
          </a:bodyPr>
          <a:lstStyle/>
          <a:p>
            <a:r>
              <a:rPr lang="fr-FR" b="1" dirty="0" smtClean="0"/>
              <a:t>Le panier de soins couvert par les mutuelle</a:t>
            </a:r>
            <a:r>
              <a:rPr lang="fr-FR" b="1" dirty="0" smtClean="0">
                <a:solidFill>
                  <a:schemeClr val="bg1"/>
                </a:solidFill>
              </a:rPr>
              <a:t>s</a:t>
            </a:r>
            <a:r>
              <a:rPr lang="fr-FR" b="1" dirty="0" smtClean="0"/>
              <a:t>  de santé.</a:t>
            </a:r>
            <a:endParaRPr lang="fr-FR" b="1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3779912" y="6237312"/>
            <a:ext cx="5176192" cy="432048"/>
          </a:xfrm>
        </p:spPr>
        <p:txBody>
          <a:bodyPr>
            <a:normAutofit/>
          </a:bodyPr>
          <a:lstStyle/>
          <a:p>
            <a:pPr algn="just"/>
            <a:r>
              <a:rPr lang="fr-FR" sz="1050" b="1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Présentation panier de soins mutuelle de santé </a:t>
            </a:r>
            <a:r>
              <a:rPr lang="fr-FR" sz="1050" b="1" i="1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laafi</a:t>
            </a:r>
            <a:r>
              <a:rPr lang="fr-FR" sz="1050" b="1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la </a:t>
            </a:r>
            <a:r>
              <a:rPr lang="fr-FR" sz="1050" b="1" i="1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bumbu</a:t>
            </a:r>
            <a:r>
              <a:rPr lang="fr-FR" sz="1050" b="1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de la </a:t>
            </a:r>
            <a:r>
              <a:rPr lang="fr-FR" sz="1050" b="1" i="1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commnune</a:t>
            </a:r>
            <a:r>
              <a:rPr lang="fr-FR" sz="1050" b="1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de </a:t>
            </a:r>
            <a:r>
              <a:rPr lang="fr-FR" sz="1050" b="1" i="1" dirty="0" err="1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Saaba</a:t>
            </a:r>
            <a:endParaRPr lang="fr-FR" sz="1050" b="1" i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4" name="Sous-titre 2"/>
          <p:cNvSpPr txBox="1">
            <a:spLocks/>
          </p:cNvSpPr>
          <p:nvPr/>
        </p:nvSpPr>
        <p:spPr>
          <a:xfrm>
            <a:off x="1412032" y="3581400"/>
            <a:ext cx="6400800" cy="136815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Symbol" pitchFamily="18" charset="2"/>
              <a:buNone/>
              <a:defRPr sz="2000" kern="1200">
                <a:solidFill>
                  <a:srgbClr val="FFFFFF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Symbol" pitchFamily="18" charset="2"/>
              <a:buNone/>
              <a:defRPr sz="2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Symbol" pitchFamily="18" charset="2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Symbol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Symbol" pitchFamily="18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ts val="384"/>
              </a:spcBef>
              <a:buClr>
                <a:schemeClr val="accent1"/>
              </a:buClr>
              <a:buFont typeface="Symbol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ts val="384"/>
              </a:spcBef>
              <a:buClr>
                <a:schemeClr val="accent1"/>
              </a:buClr>
              <a:buFont typeface="Symbol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ts val="384"/>
              </a:spcBef>
              <a:buClr>
                <a:schemeClr val="accent1"/>
              </a:buClr>
              <a:buFont typeface="Symbol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ts val="384"/>
              </a:spcBef>
              <a:buClr>
                <a:schemeClr val="accent1"/>
              </a:buClr>
              <a:buFont typeface="Symbol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fr-FR" sz="3000" b="1" i="1" dirty="0" smtClean="0">
                <a:solidFill>
                  <a:schemeClr val="accent3">
                    <a:lumMod val="50000"/>
                  </a:schemeClr>
                </a:solidFill>
              </a:rPr>
              <a:t>Exemple de la mutuelle de santé </a:t>
            </a:r>
            <a:r>
              <a:rPr lang="fr-FR" sz="3000" b="1" i="1" dirty="0" err="1" smtClean="0">
                <a:solidFill>
                  <a:schemeClr val="accent3">
                    <a:lumMod val="50000"/>
                  </a:schemeClr>
                </a:solidFill>
              </a:rPr>
              <a:t>Laafi</a:t>
            </a:r>
            <a:r>
              <a:rPr lang="fr-FR" sz="3000" b="1" i="1" dirty="0" smtClean="0">
                <a:solidFill>
                  <a:schemeClr val="accent3">
                    <a:lumMod val="50000"/>
                  </a:schemeClr>
                </a:solidFill>
              </a:rPr>
              <a:t> La </a:t>
            </a:r>
            <a:r>
              <a:rPr lang="fr-FR" sz="3000" b="1" i="1" dirty="0" err="1" smtClean="0">
                <a:solidFill>
                  <a:schemeClr val="accent3">
                    <a:lumMod val="50000"/>
                  </a:schemeClr>
                </a:solidFill>
              </a:rPr>
              <a:t>Bumbu</a:t>
            </a:r>
            <a:r>
              <a:rPr lang="fr-FR" sz="3000" b="1" i="1" dirty="0" smtClean="0">
                <a:solidFill>
                  <a:schemeClr val="accent3">
                    <a:lumMod val="50000"/>
                  </a:schemeClr>
                </a:solidFill>
              </a:rPr>
              <a:t> de la commune de SAABA</a:t>
            </a:r>
          </a:p>
          <a:p>
            <a:pPr algn="r"/>
            <a:r>
              <a:rPr lang="fr-FR" sz="1700" b="1" i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09 et 10 juin 2015</a:t>
            </a:r>
            <a:endParaRPr lang="fr-FR" sz="1700" b="1" i="1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7936239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3568" y="476673"/>
            <a:ext cx="7772400" cy="1008112"/>
          </a:xfrm>
        </p:spPr>
        <p:txBody>
          <a:bodyPr/>
          <a:lstStyle/>
          <a:p>
            <a:r>
              <a:rPr lang="fr-FR" dirty="0" smtClean="0"/>
              <a:t>Attentes des mutuelles de santé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899592" y="2276872"/>
            <a:ext cx="6976864" cy="2952328"/>
          </a:xfrm>
        </p:spPr>
        <p:txBody>
          <a:bodyPr>
            <a:noAutofit/>
          </a:bodyPr>
          <a:lstStyle/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Au vu de l’expérience acquise, les mutuelles de santé attendent l’avènement de l’AMU afin de pouvoir jouer pleinement leur rôle sur le terrain comme préconisé dans le projet de </a:t>
            </a:r>
            <a:r>
              <a:rPr lang="fr-FR" sz="2800" b="1" dirty="0" smtClean="0">
                <a:solidFill>
                  <a:schemeClr val="tx1"/>
                </a:solidFill>
              </a:rPr>
              <a:t> </a:t>
            </a:r>
            <a:r>
              <a:rPr lang="fr-FR" sz="2800" b="1" dirty="0" smtClean="0">
                <a:solidFill>
                  <a:schemeClr val="tx1"/>
                </a:solidFill>
              </a:rPr>
              <a:t>loi sur l’AMU,</a:t>
            </a:r>
            <a:r>
              <a:rPr lang="fr-FR" sz="2800" b="1" dirty="0" smtClean="0">
                <a:solidFill>
                  <a:srgbClr val="FF0000"/>
                </a:solidFill>
              </a:rPr>
              <a:t> </a:t>
            </a:r>
            <a:r>
              <a:rPr lang="fr-FR" sz="2800" b="1" dirty="0" smtClean="0">
                <a:solidFill>
                  <a:schemeClr val="tx1"/>
                </a:solidFill>
              </a:rPr>
              <a:t>pour un accès aux soins de santé par tous.</a:t>
            </a:r>
          </a:p>
          <a:p>
            <a:pPr algn="just"/>
            <a:endParaRPr lang="fr-FR" sz="2800" b="1" strike="sngStrike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588741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Je vous remercie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80385140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539552" y="1268760"/>
            <a:ext cx="7704856" cy="3816424"/>
          </a:xfrm>
        </p:spPr>
        <p:txBody>
          <a:bodyPr>
            <a:normAutofit/>
          </a:bodyPr>
          <a:lstStyle/>
          <a:p>
            <a:r>
              <a:rPr lang="fr-FR" sz="4400" b="1" dirty="0" smtClean="0">
                <a:solidFill>
                  <a:schemeClr val="bg1"/>
                </a:solidFill>
              </a:rPr>
              <a:t>Plan</a:t>
            </a:r>
          </a:p>
          <a:p>
            <a:r>
              <a:rPr lang="fr-FR" b="1" dirty="0" smtClean="0">
                <a:solidFill>
                  <a:schemeClr val="tx1"/>
                </a:solidFill>
              </a:rPr>
              <a:t> 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Présentation de la mutuelle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Présentation du panier de soins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Rôle des mutuelles de santé dans l’AMU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Attentes des populations </a:t>
            </a:r>
          </a:p>
          <a:p>
            <a:pPr algn="just"/>
            <a:endParaRPr lang="fr-FR" sz="2800" b="1" dirty="0" smtClean="0">
              <a:solidFill>
                <a:schemeClr val="tx1"/>
              </a:solidFill>
            </a:endParaRPr>
          </a:p>
          <a:p>
            <a:endParaRPr lang="fr-FR" sz="2800" dirty="0" smtClean="0"/>
          </a:p>
          <a:p>
            <a:endParaRPr lang="fr-FR" sz="2800" dirty="0"/>
          </a:p>
        </p:txBody>
      </p:sp>
    </p:spTree>
    <p:extLst>
      <p:ext uri="{BB962C8B-B14F-4D97-AF65-F5344CB8AC3E}">
        <p14:creationId xmlns:p14="http://schemas.microsoft.com/office/powerpoint/2010/main" val="276422372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3568" y="332656"/>
            <a:ext cx="7772400" cy="936104"/>
          </a:xfrm>
        </p:spPr>
        <p:txBody>
          <a:bodyPr/>
          <a:lstStyle/>
          <a:p>
            <a:r>
              <a:rPr lang="fr-FR" dirty="0" smtClean="0"/>
              <a:t>Présentation de la mutuelle. 1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611560" y="1700808"/>
            <a:ext cx="8280920" cy="4104456"/>
          </a:xfrm>
        </p:spPr>
        <p:txBody>
          <a:bodyPr>
            <a:normAutofit/>
          </a:bodyPr>
          <a:lstStyle/>
          <a:p>
            <a:pPr algn="just"/>
            <a:r>
              <a:rPr lang="fr-FR" sz="2800" b="1" dirty="0" smtClean="0">
                <a:solidFill>
                  <a:schemeClr val="tx1"/>
                </a:solidFill>
              </a:rPr>
              <a:t>Assemblée générale constitutive: 04 mars 2004</a:t>
            </a:r>
          </a:p>
          <a:p>
            <a:pPr algn="just"/>
            <a:r>
              <a:rPr lang="fr-FR" sz="2800" b="1" dirty="0" smtClean="0">
                <a:solidFill>
                  <a:schemeClr val="tx1"/>
                </a:solidFill>
              </a:rPr>
              <a:t>Organisation: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Assemblée générale des membres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Bureau exécutif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Bureaux locaux (démembrements villageois)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Comité de contrôle 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Une gérante</a:t>
            </a:r>
          </a:p>
          <a:p>
            <a:pPr algn="just"/>
            <a:endParaRPr lang="fr-FR" sz="28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070484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3568" y="260648"/>
            <a:ext cx="7772400" cy="864096"/>
          </a:xfrm>
        </p:spPr>
        <p:txBody>
          <a:bodyPr/>
          <a:lstStyle/>
          <a:p>
            <a:r>
              <a:rPr lang="fr-FR" dirty="0" smtClean="0"/>
              <a:t>Présentation de la mutuelle.2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611560" y="1124744"/>
            <a:ext cx="8280920" cy="5400600"/>
          </a:xfrm>
        </p:spPr>
        <p:txBody>
          <a:bodyPr>
            <a:noAutofit/>
          </a:bodyPr>
          <a:lstStyle/>
          <a:p>
            <a:pPr algn="just"/>
            <a:r>
              <a:rPr lang="fr-FR" sz="2800" b="1" dirty="0" smtClean="0">
                <a:solidFill>
                  <a:schemeClr val="tx1"/>
                </a:solidFill>
              </a:rPr>
              <a:t>Objectif: Contribuer à améliorer l’état de santé des populations en leur facilitant l’accès aux soins de santé à moindre coûts. 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Modalité de d’adhésion: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Résider dans la commune de </a:t>
            </a:r>
            <a:r>
              <a:rPr lang="fr-FR" sz="2800" b="1" dirty="0" err="1" smtClean="0">
                <a:solidFill>
                  <a:schemeClr val="tx1"/>
                </a:solidFill>
              </a:rPr>
              <a:t>Saaba</a:t>
            </a:r>
            <a:endParaRPr lang="fr-FR" sz="2800" b="1" dirty="0" smtClean="0">
              <a:solidFill>
                <a:schemeClr val="tx1"/>
              </a:solidFill>
            </a:endParaRP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Accepter se conformer aux règlements de la mutuelle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Payer son droit d’adhésion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Payer sa cotisation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Accepter la période d’observation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Accepter les MEG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endParaRPr lang="fr-FR" sz="2800" b="1" dirty="0" smtClean="0">
              <a:solidFill>
                <a:schemeClr val="tx1"/>
              </a:solidFill>
            </a:endParaRPr>
          </a:p>
          <a:p>
            <a:endParaRPr lang="fr-FR" sz="28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4581620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3568" y="332656"/>
            <a:ext cx="7772400" cy="1152128"/>
          </a:xfrm>
        </p:spPr>
        <p:txBody>
          <a:bodyPr/>
          <a:lstStyle/>
          <a:p>
            <a:r>
              <a:rPr lang="fr-FR" dirty="0" smtClean="0"/>
              <a:t>Présentation de la mutuelle.3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467544" y="1628800"/>
            <a:ext cx="8424936" cy="4536504"/>
          </a:xfrm>
        </p:spPr>
        <p:txBody>
          <a:bodyPr>
            <a:normAutofit/>
          </a:bodyPr>
          <a:lstStyle/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Modalités de prise en charge: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Se rendre dans un centre de santé conventionné avec son carnet de membre à jour de sa cotisation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Payer sa cote part du montant total de la prestation au centre de santé (coût de l’acte et de l’ordonnance)</a:t>
            </a:r>
          </a:p>
        </p:txBody>
      </p:sp>
    </p:spTree>
    <p:extLst>
      <p:ext uri="{BB962C8B-B14F-4D97-AF65-F5344CB8AC3E}">
        <p14:creationId xmlns:p14="http://schemas.microsoft.com/office/powerpoint/2010/main" val="800547887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49796" y="188640"/>
            <a:ext cx="7772400" cy="792088"/>
          </a:xfrm>
        </p:spPr>
        <p:txBody>
          <a:bodyPr/>
          <a:lstStyle/>
          <a:p>
            <a:r>
              <a:rPr lang="fr-FR" dirty="0" smtClean="0"/>
              <a:t>Présentation de la mutuelle.4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395536" y="1412776"/>
            <a:ext cx="8280920" cy="3672408"/>
          </a:xfrm>
        </p:spPr>
        <p:txBody>
          <a:bodyPr>
            <a:noAutofit/>
          </a:bodyPr>
          <a:lstStyle/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Centres de santé conventionnés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09 CSPS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1 CM</a:t>
            </a:r>
          </a:p>
          <a:p>
            <a:pPr marL="1371600" lvl="2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chemeClr val="tx1"/>
                </a:solidFill>
              </a:rPr>
              <a:t>1 clinique privée</a:t>
            </a:r>
            <a:endParaRPr lang="fr-FR" sz="2800" b="1" dirty="0">
              <a:solidFill>
                <a:schemeClr val="tx1"/>
              </a:solidFill>
            </a:endParaRPr>
          </a:p>
          <a:p>
            <a:pPr lvl="2" algn="just"/>
            <a:r>
              <a:rPr lang="fr-FR" sz="2800" b="1" dirty="0" smtClean="0">
                <a:solidFill>
                  <a:schemeClr val="tx1"/>
                </a:solidFill>
              </a:rPr>
              <a:t>Notons que l’ensemble de ces centres de santé sont implantés dans la commune de SAABA</a:t>
            </a:r>
          </a:p>
          <a:p>
            <a:pPr lvl="2" algn="just"/>
            <a:endParaRPr lang="fr-FR" sz="2800" b="1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702539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49796" y="188640"/>
            <a:ext cx="7772400" cy="792088"/>
          </a:xfrm>
        </p:spPr>
        <p:txBody>
          <a:bodyPr/>
          <a:lstStyle/>
          <a:p>
            <a:r>
              <a:rPr lang="fr-FR" dirty="0" smtClean="0"/>
              <a:t>Présentation de la mutuelle.5</a:t>
            </a:r>
            <a:endParaRPr lang="fr-FR" dirty="0"/>
          </a:p>
        </p:txBody>
      </p:sp>
      <p:sp>
        <p:nvSpPr>
          <p:cNvPr id="4" name="Sous-titre 2"/>
          <p:cNvSpPr txBox="1">
            <a:spLocks/>
          </p:cNvSpPr>
          <p:nvPr/>
        </p:nvSpPr>
        <p:spPr>
          <a:xfrm>
            <a:off x="802599" y="1484784"/>
            <a:ext cx="7225785" cy="1800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300" b="1" dirty="0" smtClean="0">
                <a:solidFill>
                  <a:schemeClr val="tx1"/>
                </a:solidFill>
              </a:rPr>
              <a:t>Montant de la cotisation: 2400 f </a:t>
            </a:r>
            <a:r>
              <a:rPr lang="fr-FR" sz="2300" b="1" dirty="0" err="1" smtClean="0">
                <a:solidFill>
                  <a:schemeClr val="tx1"/>
                </a:solidFill>
              </a:rPr>
              <a:t>cfa</a:t>
            </a:r>
            <a:r>
              <a:rPr lang="fr-FR" sz="2300" b="1" dirty="0" smtClean="0">
                <a:solidFill>
                  <a:schemeClr val="tx1"/>
                </a:solidFill>
              </a:rPr>
              <a:t> par an/pers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300" b="1" dirty="0" smtClean="0">
                <a:solidFill>
                  <a:schemeClr val="tx1"/>
                </a:solidFill>
              </a:rPr>
              <a:t>Taux de prise en charge 100%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300" b="1" dirty="0" smtClean="0">
                <a:solidFill>
                  <a:schemeClr val="tx1"/>
                </a:solidFill>
              </a:rPr>
              <a:t>Niveau de couverture: CSPS, CM</a:t>
            </a:r>
          </a:p>
          <a:p>
            <a:pPr algn="just"/>
            <a:endParaRPr lang="fr-FR" dirty="0" smtClean="0"/>
          </a:p>
          <a:p>
            <a:pPr lvl="2" algn="just"/>
            <a:endParaRPr lang="fr-FR" dirty="0"/>
          </a:p>
        </p:txBody>
      </p:sp>
      <p:sp>
        <p:nvSpPr>
          <p:cNvPr id="5" name="Sous-titre 4"/>
          <p:cNvSpPr>
            <a:spLocks noGrp="1"/>
          </p:cNvSpPr>
          <p:nvPr>
            <p:ph type="subTitle" idx="1"/>
          </p:nvPr>
        </p:nvSpPr>
        <p:spPr>
          <a:xfrm>
            <a:off x="2123728" y="980728"/>
            <a:ext cx="3816424" cy="504056"/>
          </a:xfrm>
        </p:spPr>
        <p:txBody>
          <a:bodyPr>
            <a:noAutofit/>
          </a:bodyPr>
          <a:lstStyle/>
          <a:p>
            <a:r>
              <a:rPr lang="fr-FR" sz="2300" b="1" dirty="0" smtClean="0">
                <a:solidFill>
                  <a:schemeClr val="tx1"/>
                </a:solidFill>
              </a:rPr>
              <a:t>Cotisation 2004-2006 </a:t>
            </a:r>
            <a:endParaRPr lang="fr-FR" sz="2300" b="1" dirty="0">
              <a:solidFill>
                <a:schemeClr val="tx1"/>
              </a:solidFill>
            </a:endParaRPr>
          </a:p>
        </p:txBody>
      </p:sp>
      <p:sp>
        <p:nvSpPr>
          <p:cNvPr id="6" name="Sous-titre 2"/>
          <p:cNvSpPr txBox="1">
            <a:spLocks/>
          </p:cNvSpPr>
          <p:nvPr/>
        </p:nvSpPr>
        <p:spPr>
          <a:xfrm>
            <a:off x="802598" y="3068960"/>
            <a:ext cx="7917931" cy="3024336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2" algn="just"/>
            <a:r>
              <a:rPr lang="fr-FR" b="1" dirty="0" smtClean="0">
                <a:solidFill>
                  <a:schemeClr val="tx1"/>
                </a:solidFill>
              </a:rPr>
              <a:t>		</a:t>
            </a:r>
            <a:r>
              <a:rPr lang="fr-FR" sz="2300" b="1" dirty="0" smtClean="0">
                <a:solidFill>
                  <a:schemeClr val="tx1"/>
                </a:solidFill>
              </a:rPr>
              <a:t>Cotisation 2006-2015 </a:t>
            </a:r>
          </a:p>
          <a:p>
            <a:pPr marL="0" lvl="2" algn="just"/>
            <a:r>
              <a:rPr lang="fr-FR" sz="2300" b="1" dirty="0" smtClean="0">
                <a:solidFill>
                  <a:schemeClr val="tx1"/>
                </a:solidFill>
              </a:rPr>
              <a:t>Instauration d’un ticket modérateur suite à des constats d’abus et de surconsommations mettant ainsi la mutuelle en difficulté financière.</a:t>
            </a:r>
            <a:endParaRPr lang="fr-FR" sz="2300" b="1" dirty="0" smtClean="0">
              <a:solidFill>
                <a:schemeClr val="tx1"/>
              </a:solidFill>
            </a:endParaRP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300" b="1" dirty="0" smtClean="0">
                <a:solidFill>
                  <a:schemeClr val="tx1"/>
                </a:solidFill>
              </a:rPr>
              <a:t>Montant de la cotisation: 2400 f </a:t>
            </a:r>
            <a:r>
              <a:rPr lang="fr-FR" sz="2300" b="1" dirty="0" err="1" smtClean="0">
                <a:solidFill>
                  <a:schemeClr val="tx1"/>
                </a:solidFill>
              </a:rPr>
              <a:t>cfa</a:t>
            </a:r>
            <a:r>
              <a:rPr lang="fr-FR" sz="2300" b="1" dirty="0" smtClean="0">
                <a:solidFill>
                  <a:schemeClr val="tx1"/>
                </a:solidFill>
              </a:rPr>
              <a:t> par an/pers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300" b="1" dirty="0" smtClean="0">
                <a:solidFill>
                  <a:schemeClr val="tx1"/>
                </a:solidFill>
              </a:rPr>
              <a:t>Taux de prise en charge 80% </a:t>
            </a:r>
            <a:endParaRPr lang="fr-FR" sz="2300" b="1" dirty="0" smtClean="0">
              <a:solidFill>
                <a:schemeClr val="tx1"/>
              </a:solidFill>
            </a:endParaRP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300" b="1" dirty="0" smtClean="0">
                <a:solidFill>
                  <a:schemeClr val="tx1"/>
                </a:solidFill>
              </a:rPr>
              <a:t>Ticket </a:t>
            </a:r>
            <a:r>
              <a:rPr lang="fr-FR" sz="2300" b="1" dirty="0" smtClean="0">
                <a:solidFill>
                  <a:schemeClr val="tx1"/>
                </a:solidFill>
              </a:rPr>
              <a:t>modérateur: 20% 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300" b="1" dirty="0" smtClean="0">
                <a:solidFill>
                  <a:schemeClr val="tx1"/>
                </a:solidFill>
              </a:rPr>
              <a:t>Niveau de couverture: CSPS, CM</a:t>
            </a:r>
          </a:p>
          <a:p>
            <a:pPr algn="just"/>
            <a:endParaRPr lang="fr-FR" dirty="0" smtClean="0"/>
          </a:p>
          <a:p>
            <a:pPr lvl="2" algn="just"/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32905824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755576" y="260648"/>
            <a:ext cx="7772400" cy="720080"/>
          </a:xfrm>
        </p:spPr>
        <p:txBody>
          <a:bodyPr>
            <a:normAutofit fontScale="90000"/>
          </a:bodyPr>
          <a:lstStyle/>
          <a:p>
            <a:r>
              <a:rPr lang="fr-FR" dirty="0" smtClean="0">
                <a:latin typeface="+mn-lt"/>
              </a:rPr>
              <a:t>Le panier de soins</a:t>
            </a:r>
            <a:endParaRPr lang="fr-FR" dirty="0">
              <a:latin typeface="+mn-lt"/>
            </a:endParaRPr>
          </a:p>
        </p:txBody>
      </p:sp>
      <p:sp>
        <p:nvSpPr>
          <p:cNvPr id="5" name="Rectangle à coins arrondis 4"/>
          <p:cNvSpPr/>
          <p:nvPr/>
        </p:nvSpPr>
        <p:spPr>
          <a:xfrm>
            <a:off x="1403648" y="1268760"/>
            <a:ext cx="6120680" cy="5256584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sz="2800" b="1" dirty="0" smtClean="0">
                <a:solidFill>
                  <a:srgbClr val="FF0000"/>
                </a:solidFill>
              </a:rPr>
              <a:t>PMA CSPS et CM : </a:t>
            </a:r>
          </a:p>
          <a:p>
            <a:pPr marL="1371600" lvl="2" indent="-457200" algn="just">
              <a:buFont typeface="Wingdings" panose="05000000000000000000" pitchFamily="2" charset="2"/>
              <a:buChar char="ü"/>
            </a:pPr>
            <a:r>
              <a:rPr lang="fr-FR" sz="2800" b="1" dirty="0" smtClean="0">
                <a:solidFill>
                  <a:schemeClr val="tx1"/>
                </a:solidFill>
              </a:rPr>
              <a:t>Mise en observation</a:t>
            </a:r>
          </a:p>
          <a:p>
            <a:pPr marL="1371600" lvl="2" indent="-457200" algn="just">
              <a:buFont typeface="Wingdings" panose="05000000000000000000" pitchFamily="2" charset="2"/>
              <a:buChar char="ü"/>
            </a:pPr>
            <a:r>
              <a:rPr lang="fr-FR" sz="2800" b="1" dirty="0" smtClean="0">
                <a:solidFill>
                  <a:schemeClr val="tx1"/>
                </a:solidFill>
              </a:rPr>
              <a:t>Médicaments essentiels et génériques</a:t>
            </a:r>
          </a:p>
          <a:p>
            <a:pPr marL="1371600" lvl="2" indent="-457200" algn="just">
              <a:buFont typeface="Wingdings" panose="05000000000000000000" pitchFamily="2" charset="2"/>
              <a:buChar char="ü"/>
            </a:pPr>
            <a:r>
              <a:rPr lang="fr-FR" sz="2800" b="1" dirty="0" smtClean="0">
                <a:solidFill>
                  <a:schemeClr val="tx1"/>
                </a:solidFill>
              </a:rPr>
              <a:t>Accouchement eutocique</a:t>
            </a:r>
          </a:p>
          <a:p>
            <a:pPr marL="1371600" lvl="2" indent="-457200" algn="just">
              <a:buFont typeface="Wingdings" panose="05000000000000000000" pitchFamily="2" charset="2"/>
              <a:buChar char="ü"/>
            </a:pPr>
            <a:r>
              <a:rPr lang="fr-FR" sz="2800" b="1" dirty="0" smtClean="0">
                <a:solidFill>
                  <a:schemeClr val="tx1"/>
                </a:solidFill>
              </a:rPr>
              <a:t>Accouchement dystocique</a:t>
            </a:r>
          </a:p>
          <a:p>
            <a:pPr marL="1371600" lvl="2" indent="-457200" algn="just">
              <a:buFont typeface="Wingdings" panose="05000000000000000000" pitchFamily="2" charset="2"/>
              <a:buChar char="ü"/>
            </a:pPr>
            <a:r>
              <a:rPr lang="fr-FR" sz="2800" b="1" dirty="0" smtClean="0">
                <a:solidFill>
                  <a:schemeClr val="tx1"/>
                </a:solidFill>
              </a:rPr>
              <a:t>Évacuations </a:t>
            </a:r>
          </a:p>
          <a:p>
            <a:pPr marL="1371600" lvl="2" indent="-457200" algn="just">
              <a:buFont typeface="Wingdings" panose="05000000000000000000" pitchFamily="2" charset="2"/>
              <a:buChar char="ü"/>
            </a:pPr>
            <a:r>
              <a:rPr lang="fr-FR" sz="2800" b="1" dirty="0" smtClean="0">
                <a:solidFill>
                  <a:schemeClr val="tx1"/>
                </a:solidFill>
              </a:rPr>
              <a:t>Petites chirurgies</a:t>
            </a:r>
          </a:p>
          <a:p>
            <a:pPr marL="1371600" lvl="2" indent="-457200" algn="just">
              <a:buFont typeface="Wingdings" panose="05000000000000000000" pitchFamily="2" charset="2"/>
              <a:buChar char="ü"/>
            </a:pPr>
            <a:r>
              <a:rPr lang="fr-FR" sz="2800" b="1" dirty="0" smtClean="0">
                <a:solidFill>
                  <a:schemeClr val="tx1"/>
                </a:solidFill>
              </a:rPr>
              <a:t>Examens de laboratoire</a:t>
            </a:r>
            <a:endParaRPr lang="fr-FR" sz="2800" dirty="0"/>
          </a:p>
        </p:txBody>
      </p:sp>
    </p:spTree>
    <p:extLst>
      <p:ext uri="{BB962C8B-B14F-4D97-AF65-F5344CB8AC3E}">
        <p14:creationId xmlns:p14="http://schemas.microsoft.com/office/powerpoint/2010/main" val="266256542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3568" y="620689"/>
            <a:ext cx="7772400" cy="1152128"/>
          </a:xfrm>
        </p:spPr>
        <p:txBody>
          <a:bodyPr/>
          <a:lstStyle/>
          <a:p>
            <a:r>
              <a:rPr lang="fr-FR" dirty="0" smtClean="0"/>
              <a:t>Rôles des mutuelles de santé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683568" y="1844824"/>
            <a:ext cx="8064896" cy="4896544"/>
          </a:xfrm>
        </p:spPr>
        <p:txBody>
          <a:bodyPr>
            <a:noAutofit/>
          </a:bodyPr>
          <a:lstStyle/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b="1" dirty="0" smtClean="0">
                <a:solidFill>
                  <a:schemeClr val="tx1"/>
                </a:solidFill>
              </a:rPr>
              <a:t>Organes de proximité</a:t>
            </a:r>
          </a:p>
          <a:p>
            <a:pPr algn="just"/>
            <a:r>
              <a:rPr lang="fr-FR" b="1" dirty="0">
                <a:solidFill>
                  <a:schemeClr val="tx1"/>
                </a:solidFill>
              </a:rPr>
              <a:t>Sensibilisation (déjà entamée sur l’AMU</a:t>
            </a:r>
            <a:r>
              <a:rPr lang="fr-FR" b="1" dirty="0" smtClean="0">
                <a:solidFill>
                  <a:schemeClr val="tx1"/>
                </a:solidFill>
              </a:rPr>
              <a:t>),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b="1" dirty="0" smtClean="0">
                <a:solidFill>
                  <a:schemeClr val="tx1"/>
                </a:solidFill>
              </a:rPr>
              <a:t>Outil disponible d’information des populations sur l’assurance santé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b="1" dirty="0" smtClean="0">
                <a:solidFill>
                  <a:schemeClr val="tx1"/>
                </a:solidFill>
              </a:rPr>
              <a:t>Une expertise dans la gestion</a:t>
            </a:r>
            <a:r>
              <a:rPr lang="fr-FR" b="1" dirty="0">
                <a:solidFill>
                  <a:schemeClr val="tx1"/>
                </a:solidFill>
              </a:rPr>
              <a:t>, </a:t>
            </a:r>
            <a:r>
              <a:rPr lang="fr-FR" b="1" dirty="0" smtClean="0">
                <a:solidFill>
                  <a:schemeClr val="tx1"/>
                </a:solidFill>
              </a:rPr>
              <a:t>le </a:t>
            </a:r>
            <a:r>
              <a:rPr lang="fr-FR" b="1" dirty="0">
                <a:solidFill>
                  <a:schemeClr val="tx1"/>
                </a:solidFill>
              </a:rPr>
              <a:t>contrôle, </a:t>
            </a:r>
            <a:r>
              <a:rPr lang="fr-FR" b="1" dirty="0" smtClean="0">
                <a:solidFill>
                  <a:schemeClr val="tx1"/>
                </a:solidFill>
              </a:rPr>
              <a:t>la formation</a:t>
            </a:r>
            <a:r>
              <a:rPr lang="fr-FR" b="1" dirty="0">
                <a:solidFill>
                  <a:schemeClr val="tx1"/>
                </a:solidFill>
              </a:rPr>
              <a:t>, </a:t>
            </a:r>
            <a:r>
              <a:rPr lang="fr-FR" b="1" dirty="0" smtClean="0">
                <a:solidFill>
                  <a:schemeClr val="tx1"/>
                </a:solidFill>
              </a:rPr>
              <a:t>la rationalisation des prestations</a:t>
            </a:r>
          </a:p>
          <a:p>
            <a:pPr algn="just"/>
            <a:r>
              <a:rPr lang="fr-FR" b="1" dirty="0" smtClean="0">
                <a:solidFill>
                  <a:schemeClr val="tx1"/>
                </a:solidFill>
              </a:rPr>
              <a:t>Mobilisation sociale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b="1" dirty="0" smtClean="0">
                <a:solidFill>
                  <a:schemeClr val="tx1"/>
                </a:solidFill>
              </a:rPr>
              <a:t>Outil de diffusion de l’AMU dans le monde rural et le secteur non structuré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b="1" dirty="0" smtClean="0">
                <a:solidFill>
                  <a:schemeClr val="tx1"/>
                </a:solidFill>
              </a:rPr>
              <a:t>Outil de remontée du niveau de satisfaction des bénéficiaires de l’AMU</a:t>
            </a:r>
          </a:p>
          <a:p>
            <a:pPr marL="457200" indent="-457200" algn="just">
              <a:buFont typeface="Wingdings" panose="05000000000000000000" pitchFamily="2" charset="2"/>
              <a:buChar char="q"/>
            </a:pPr>
            <a:r>
              <a:rPr lang="fr-FR" b="1" dirty="0" smtClean="0">
                <a:solidFill>
                  <a:schemeClr val="tx1"/>
                </a:solidFill>
              </a:rPr>
              <a:t>Contrôle social etc.</a:t>
            </a:r>
            <a:endParaRPr lang="fr-FR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759794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agues">
  <a:themeElements>
    <a:clrScheme name="Vagues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Vagues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Vagues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307</TotalTime>
  <Words>414</Words>
  <Application>Microsoft Office PowerPoint</Application>
  <PresentationFormat>Affichage à l'écran (4:3)</PresentationFormat>
  <Paragraphs>70</Paragraphs>
  <Slides>11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11</vt:i4>
      </vt:variant>
    </vt:vector>
  </HeadingPairs>
  <TitlesOfParts>
    <vt:vector size="12" baseType="lpstr">
      <vt:lpstr>Vagues</vt:lpstr>
      <vt:lpstr>Le panier de soins couvert par les mutuelles  de santé.</vt:lpstr>
      <vt:lpstr>Présentation PowerPoint</vt:lpstr>
      <vt:lpstr>Présentation de la mutuelle. 1</vt:lpstr>
      <vt:lpstr>Présentation de la mutuelle.2</vt:lpstr>
      <vt:lpstr>Présentation de la mutuelle.3</vt:lpstr>
      <vt:lpstr>Présentation de la mutuelle.4</vt:lpstr>
      <vt:lpstr>Présentation de la mutuelle.5</vt:lpstr>
      <vt:lpstr>Le panier de soins</vt:lpstr>
      <vt:lpstr>Rôles des mutuelles de santé</vt:lpstr>
      <vt:lpstr>Attentes des mutuelles de santé</vt:lpstr>
      <vt:lpstr>Je vous remercie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panier de soins couvert par la mutuelle  de santé de la commune de SAABA</dc:title>
  <dc:creator>ASMADE</dc:creator>
  <cp:lastModifiedBy>ASMADE</cp:lastModifiedBy>
  <cp:revision>29</cp:revision>
  <dcterms:created xsi:type="dcterms:W3CDTF">2015-06-08T08:14:27Z</dcterms:created>
  <dcterms:modified xsi:type="dcterms:W3CDTF">2015-06-08T16:31:44Z</dcterms:modified>
</cp:coreProperties>
</file>

<file path=docProps/thumbnail.jpeg>
</file>